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5" r:id="rId5"/>
    <p:sldId id="276" r:id="rId6"/>
    <p:sldId id="277" r:id="rId7"/>
    <p:sldId id="278" r:id="rId8"/>
    <p:sldId id="279" r:id="rId9"/>
    <p:sldId id="280" r:id="rId10"/>
    <p:sldId id="281" r:id="rId11"/>
    <p:sldId id="282" r:id="rId12"/>
    <p:sldId id="283" r:id="rId13"/>
    <p:sldId id="284"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 d="1"/>
        <a:sy n="1" d="1"/>
      </p:scale>
      <p:origin x="0" y="0"/>
    </p:cViewPr>
  </p:notesTextViewPr>
  <p:sorterViewPr>
    <p:cViewPr>
      <p:scale>
        <a:sx n="100" d="100"/>
        <a:sy n="100" d="100"/>
      </p:scale>
      <p:origin x="0" y="7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320F7E5F-B820-4E31-AC8C-7E13D485EA1D}" type="datetimeFigureOut">
              <a:rPr lang="sk-SK" smtClean="0"/>
              <a:t>23.05.2016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32410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320F7E5F-B820-4E31-AC8C-7E13D485EA1D}" type="datetimeFigureOut">
              <a:rPr lang="sk-SK" smtClean="0"/>
              <a:t>23.05.2016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326076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320F7E5F-B820-4E31-AC8C-7E13D485EA1D}" type="datetimeFigureOut">
              <a:rPr lang="sk-SK" smtClean="0"/>
              <a:t>23.05.2016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66035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320F7E5F-B820-4E31-AC8C-7E13D485EA1D}" type="datetimeFigureOut">
              <a:rPr lang="sk-SK" smtClean="0"/>
              <a:t>23.05.2016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52506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320F7E5F-B820-4E31-AC8C-7E13D485EA1D}" type="datetimeFigureOut">
              <a:rPr lang="sk-SK" smtClean="0"/>
              <a:t>23.05.2016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049247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320F7E5F-B820-4E31-AC8C-7E13D485EA1D}" type="datetimeFigureOut">
              <a:rPr lang="sk-SK" smtClean="0"/>
              <a:t>23.05.2016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9360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320F7E5F-B820-4E31-AC8C-7E13D485EA1D}" type="datetimeFigureOut">
              <a:rPr lang="sk-SK" smtClean="0"/>
              <a:t>23.05.2016</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382736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320F7E5F-B820-4E31-AC8C-7E13D485EA1D}" type="datetimeFigureOut">
              <a:rPr lang="sk-SK" smtClean="0"/>
              <a:t>23.05.2016</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327015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320F7E5F-B820-4E31-AC8C-7E13D485EA1D}" type="datetimeFigureOut">
              <a:rPr lang="sk-SK" smtClean="0"/>
              <a:t>23.05.2016</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461897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320F7E5F-B820-4E31-AC8C-7E13D485EA1D}" type="datetimeFigureOut">
              <a:rPr lang="sk-SK" smtClean="0"/>
              <a:t>23.05.2016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058449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320F7E5F-B820-4E31-AC8C-7E13D485EA1D}" type="datetimeFigureOut">
              <a:rPr lang="sk-SK" smtClean="0"/>
              <a:t>23.05.2016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6CEC8E-489A-4B21-8C6E-BF4A57D56EAE}" type="slidenum">
              <a:rPr lang="sk-SK" smtClean="0"/>
              <a:t>‹#›</a:t>
            </a:fld>
            <a:endParaRPr lang="sk-SK"/>
          </a:p>
        </p:txBody>
      </p:sp>
    </p:spTree>
    <p:extLst>
      <p:ext uri="{BB962C8B-B14F-4D97-AF65-F5344CB8AC3E}">
        <p14:creationId xmlns:p14="http://schemas.microsoft.com/office/powerpoint/2010/main" val="26825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F7E5F-B820-4E31-AC8C-7E13D485EA1D}" type="datetimeFigureOut">
              <a:rPr lang="sk-SK" smtClean="0"/>
              <a:t>23.05.2016</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CEC8E-489A-4B21-8C6E-BF4A57D56EAE}" type="slidenum">
              <a:rPr lang="sk-SK" smtClean="0"/>
              <a:t>‹#›</a:t>
            </a:fld>
            <a:endParaRPr lang="sk-SK"/>
          </a:p>
        </p:txBody>
      </p:sp>
    </p:spTree>
    <p:extLst>
      <p:ext uri="{BB962C8B-B14F-4D97-AF65-F5344CB8AC3E}">
        <p14:creationId xmlns:p14="http://schemas.microsoft.com/office/powerpoint/2010/main" val="325803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www.kmr.sk/" TargetMode="External"/><Relationship Id="rId5" Type="http://schemas.openxmlformats.org/officeDocument/2006/relationships/hyperlink" Target="mailto:trnovec@gmail.c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91151" y="1916832"/>
            <a:ext cx="7772400" cy="3052906"/>
          </a:xfrm>
        </p:spPr>
        <p:txBody>
          <a:bodyPr>
            <a:noAutofit/>
          </a:bodyPr>
          <a:lstStyle/>
          <a:p>
            <a:r>
              <a:rPr lang="sk-SK" sz="5400" b="1" dirty="0"/>
              <a:t>Mnohodetná rodina, </a:t>
            </a:r>
            <a:r>
              <a:rPr lang="sk-SK" sz="5400" b="1" dirty="0" smtClean="0"/>
              <a:t/>
            </a:r>
            <a:br>
              <a:rPr lang="sk-SK" sz="5400" b="1" dirty="0" smtClean="0"/>
            </a:br>
            <a:r>
              <a:rPr lang="sk-SK" sz="5400" b="1" dirty="0"/>
              <a:t/>
            </a:r>
            <a:br>
              <a:rPr lang="sk-SK" sz="5400" b="1" dirty="0"/>
            </a:br>
            <a:r>
              <a:rPr lang="sk-SK" sz="5400" b="1" dirty="0" smtClean="0"/>
              <a:t>menšina </a:t>
            </a:r>
            <a:r>
              <a:rPr lang="sk-SK" sz="5400" b="1" dirty="0"/>
              <a:t>najviac ohrozená chudobou</a:t>
            </a:r>
            <a:r>
              <a:rPr lang="sk-SK" sz="5400" dirty="0"/>
              <a:t/>
            </a:r>
            <a:br>
              <a:rPr lang="sk-SK" sz="5400" dirty="0"/>
            </a:br>
            <a:endParaRPr lang="sk-SK" sz="5400" dirty="0"/>
          </a:p>
        </p:txBody>
      </p:sp>
      <p:sp>
        <p:nvSpPr>
          <p:cNvPr id="3" name="Podnadpis 2"/>
          <p:cNvSpPr>
            <a:spLocks noGrp="1"/>
          </p:cNvSpPr>
          <p:nvPr>
            <p:ph type="subTitle" idx="1"/>
          </p:nvPr>
        </p:nvSpPr>
        <p:spPr/>
        <p:txBody>
          <a:bodyPr/>
          <a:lstStyle/>
          <a:p>
            <a:endParaRPr lang="sk-SK"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725144"/>
            <a:ext cx="4579795" cy="1605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7596336" y="332656"/>
            <a:ext cx="965200" cy="100584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323528" y="332656"/>
            <a:ext cx="1800225" cy="1113790"/>
          </a:xfrm>
          <a:prstGeom prst="rect">
            <a:avLst/>
          </a:prstGeom>
          <a:noFill/>
          <a:ln>
            <a:noFill/>
            <a:prstDash/>
          </a:ln>
        </p:spPr>
      </p:pic>
    </p:spTree>
    <p:extLst>
      <p:ext uri="{BB962C8B-B14F-4D97-AF65-F5344CB8AC3E}">
        <p14:creationId xmlns:p14="http://schemas.microsoft.com/office/powerpoint/2010/main" val="1765880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416320"/>
          </a:xfrm>
          <a:prstGeom prst="rect">
            <a:avLst/>
          </a:prstGeom>
        </p:spPr>
        <p:txBody>
          <a:bodyPr wrap="square">
            <a:spAutoFit/>
          </a:bodyPr>
          <a:lstStyle/>
          <a:p>
            <a:r>
              <a:rPr lang="sk-SK" sz="2400" dirty="0" smtClean="0"/>
              <a:t>Asignovaná </a:t>
            </a:r>
            <a:r>
              <a:rPr lang="sk-SK" sz="2400" dirty="0"/>
              <a:t>daň. Základ dane je tvorený sumou, ktorá sa vypočíta bežným postupom stanoveným v zákone č. 595/2003 </a:t>
            </a:r>
            <a:r>
              <a:rPr lang="sk-SK" sz="2400" dirty="0" err="1"/>
              <a:t>Z.z</a:t>
            </a:r>
            <a:r>
              <a:rPr lang="sk-SK" sz="2400" dirty="0"/>
              <a:t>. o dani z príjmov v znení neskorších predpisov. Po tomto procese sa uplatňuje nárok na daňový bonus podľa §33. Bonus neznižuje daňový základ, ale je len ohodnotením daňovníka za to, že okrem zamestnania (preto má príjem, ktorý sa zdaňuje) sa stará o dieťa. Daňovník môže určiť príjemcu asignovanej dane až po znížení dane o daňový bonus. Výška čiastky je znižovaná o daňový bonus. Súčasný stav vnímame ako diskrimináciu rodín (daňovníka) podľa počtu detí</a:t>
            </a:r>
            <a:r>
              <a:rPr lang="sk-SK" sz="2400" dirty="0" smtClean="0"/>
              <a:t>.</a:t>
            </a:r>
            <a:endParaRPr lang="sk-SK" sz="2400" dirty="0"/>
          </a:p>
        </p:txBody>
      </p:sp>
    </p:spTree>
    <p:extLst>
      <p:ext uri="{BB962C8B-B14F-4D97-AF65-F5344CB8AC3E}">
        <p14:creationId xmlns:p14="http://schemas.microsoft.com/office/powerpoint/2010/main" val="90304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4154984"/>
          </a:xfrm>
          <a:prstGeom prst="rect">
            <a:avLst/>
          </a:prstGeom>
        </p:spPr>
        <p:txBody>
          <a:bodyPr wrap="square">
            <a:spAutoFit/>
          </a:bodyPr>
          <a:lstStyle/>
          <a:p>
            <a:r>
              <a:rPr lang="sk-SK" sz="2400" dirty="0" smtClean="0"/>
              <a:t>Podpora </a:t>
            </a:r>
            <a:r>
              <a:rPr lang="sk-SK" sz="2400" dirty="0"/>
              <a:t>bývania mnohodetných rodín neexistuje. Pri predošlej vláde boli tendencie hovoriť v tejto súvislosti s poskytovaním bytov nižšieho štandardu, určené pre neplatičov a iné sociálne prípady. Preto sme odmietli rokovať, lebo týmto postojom sa mnohodetným rodinám naznačovalo, že sú „sociálnym prípadom“. Vládny program sa vôbec týmto problémom nezaoberá. Nakoľko tieto rodiny majú na člena nízky príjem, sú vylúčené z možnosti získania primeraného bývania pôžičkovým, alebo hypotekárnym spôsobom. Preto často bývajú v rozpore so všetkými požiadavkami modernej hygieny na priestor. Je to najvážnejšie obmedzenie mnohodetných rodín mestského typu s ďalekosiahlymi dôsledkami.</a:t>
            </a:r>
          </a:p>
        </p:txBody>
      </p:sp>
    </p:spTree>
    <p:extLst>
      <p:ext uri="{BB962C8B-B14F-4D97-AF65-F5344CB8AC3E}">
        <p14:creationId xmlns:p14="http://schemas.microsoft.com/office/powerpoint/2010/main" val="88454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4524315"/>
          </a:xfrm>
          <a:prstGeom prst="rect">
            <a:avLst/>
          </a:prstGeom>
        </p:spPr>
        <p:txBody>
          <a:bodyPr wrap="square">
            <a:spAutoFit/>
          </a:bodyPr>
          <a:lstStyle/>
          <a:p>
            <a:r>
              <a:rPr lang="sk-SK" sz="3200" b="1" dirty="0" smtClean="0"/>
              <a:t>Ako ďalej?</a:t>
            </a:r>
          </a:p>
          <a:p>
            <a:endParaRPr lang="sk-SK" sz="3200" b="1" dirty="0"/>
          </a:p>
          <a:p>
            <a:pPr marL="457200" indent="-457200">
              <a:buFont typeface="Arial" panose="020B0604020202020204" pitchFamily="34" charset="0"/>
              <a:buChar char="•"/>
            </a:pPr>
            <a:r>
              <a:rPr lang="sk-SK" sz="3200" b="1" dirty="0" smtClean="0"/>
              <a:t>Preto sme na verejnom vypočutí.</a:t>
            </a:r>
          </a:p>
          <a:p>
            <a:pPr marL="457200" indent="-457200">
              <a:buFont typeface="Arial" panose="020B0604020202020204" pitchFamily="34" charset="0"/>
              <a:buChar char="•"/>
            </a:pPr>
            <a:endParaRPr lang="sk-SK" sz="3200" b="1" dirty="0"/>
          </a:p>
          <a:p>
            <a:pPr marL="457200" indent="-457200">
              <a:buFont typeface="Arial" panose="020B0604020202020204" pitchFamily="34" charset="0"/>
              <a:buChar char="•"/>
            </a:pPr>
            <a:r>
              <a:rPr lang="sk-SK" sz="3200" b="1" dirty="0" smtClean="0"/>
              <a:t>Preto sme členmi rôznych expertných skupín.</a:t>
            </a:r>
          </a:p>
          <a:p>
            <a:pPr marL="457200" indent="-457200">
              <a:buFont typeface="Arial" panose="020B0604020202020204" pitchFamily="34" charset="0"/>
              <a:buChar char="•"/>
            </a:pPr>
            <a:endParaRPr lang="sk-SK" sz="3200" b="1" dirty="0"/>
          </a:p>
          <a:p>
            <a:pPr marL="457200" indent="-457200">
              <a:buFont typeface="Arial" panose="020B0604020202020204" pitchFamily="34" charset="0"/>
              <a:buChar char="•"/>
            </a:pPr>
            <a:r>
              <a:rPr lang="sk-SK" sz="3200" b="1" dirty="0" smtClean="0"/>
              <a:t>Preto chceme pomôcť pri definovaní  objektívnych kritérií menšiny mnohodetných rodín.</a:t>
            </a:r>
            <a:endParaRPr lang="sk-SK" sz="3200" b="1" dirty="0"/>
          </a:p>
        </p:txBody>
      </p:sp>
    </p:spTree>
    <p:extLst>
      <p:ext uri="{BB962C8B-B14F-4D97-AF65-F5344CB8AC3E}">
        <p14:creationId xmlns:p14="http://schemas.microsoft.com/office/powerpoint/2010/main" val="247611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939540"/>
          </a:xfrm>
          <a:prstGeom prst="rect">
            <a:avLst/>
          </a:prstGeom>
        </p:spPr>
        <p:txBody>
          <a:bodyPr wrap="square">
            <a:spAutoFit/>
          </a:bodyPr>
          <a:lstStyle/>
          <a:p>
            <a:pPr algn="ctr"/>
            <a:r>
              <a:rPr lang="sk-SK" sz="9800" b="1" dirty="0" smtClean="0"/>
              <a:t>Ďakujeme </a:t>
            </a:r>
            <a:r>
              <a:rPr lang="sk-SK" sz="9800" b="1" dirty="0"/>
              <a:t>za trpezlivosť!</a:t>
            </a:r>
          </a:p>
          <a:p>
            <a:pPr algn="ctr"/>
            <a:r>
              <a:rPr lang="sk-SK" b="1" dirty="0" err="1">
                <a:hlinkClick r:id="rId5"/>
              </a:rPr>
              <a:t>trnovec@gmail.com</a:t>
            </a:r>
            <a:endParaRPr lang="sk-SK" b="1" dirty="0"/>
          </a:p>
          <a:p>
            <a:pPr algn="ctr"/>
            <a:r>
              <a:rPr lang="sk-SK" b="1" dirty="0" err="1">
                <a:hlinkClick r:id="rId6"/>
              </a:rPr>
              <a:t>www.kmr.sk</a:t>
            </a:r>
            <a:endParaRPr lang="sk-SK" b="1" dirty="0"/>
          </a:p>
          <a:p>
            <a:pPr algn="ctr"/>
            <a:r>
              <a:rPr lang="sk-SK" b="1" dirty="0"/>
              <a:t>FB: Klub Mnohodetných Rodín</a:t>
            </a:r>
          </a:p>
        </p:txBody>
      </p:sp>
    </p:spTree>
    <p:extLst>
      <p:ext uri="{BB962C8B-B14F-4D97-AF65-F5344CB8AC3E}">
        <p14:creationId xmlns:p14="http://schemas.microsoft.com/office/powerpoint/2010/main" val="159703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71925"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416320"/>
          </a:xfrm>
          <a:prstGeom prst="rect">
            <a:avLst/>
          </a:prstGeom>
        </p:spPr>
        <p:txBody>
          <a:bodyPr wrap="square">
            <a:spAutoFit/>
          </a:bodyPr>
          <a:lstStyle/>
          <a:p>
            <a:r>
              <a:rPr lang="sk-SK" sz="2400" dirty="0"/>
              <a:t>Menšina mnohodetných rodín so zodpovedným </a:t>
            </a:r>
            <a:r>
              <a:rPr lang="sk-SK" sz="2400" dirty="0" smtClean="0"/>
              <a:t>rodičovstvom</a:t>
            </a:r>
          </a:p>
          <a:p>
            <a:r>
              <a:rPr lang="sk-SK" sz="2400" dirty="0" smtClean="0"/>
              <a:t>a </a:t>
            </a:r>
            <a:r>
              <a:rPr lang="sk-SK" sz="2400" dirty="0"/>
              <a:t>s objektívne preukázateľnými </a:t>
            </a:r>
            <a:r>
              <a:rPr lang="sk-SK" sz="2400" dirty="0" smtClean="0"/>
              <a:t>charakteristikami</a:t>
            </a:r>
          </a:p>
          <a:p>
            <a:pPr marL="342900" indent="-342900">
              <a:buFont typeface="Arial" panose="020B0604020202020204" pitchFamily="34" charset="0"/>
              <a:buChar char="•"/>
            </a:pPr>
            <a:r>
              <a:rPr lang="sk-SK" sz="2400" dirty="0" smtClean="0"/>
              <a:t>4 </a:t>
            </a:r>
            <a:r>
              <a:rPr lang="sk-SK" sz="2400" dirty="0"/>
              <a:t>a </a:t>
            </a:r>
            <a:r>
              <a:rPr lang="sk-SK" sz="2400" dirty="0" smtClean="0"/>
              <a:t>viac detí </a:t>
            </a:r>
          </a:p>
          <a:p>
            <a:pPr marL="342900" indent="-342900">
              <a:buFont typeface="Arial" panose="020B0604020202020204" pitchFamily="34" charset="0"/>
              <a:buChar char="•"/>
            </a:pPr>
            <a:r>
              <a:rPr lang="sk-SK" sz="2400" dirty="0" smtClean="0"/>
              <a:t>neplatená </a:t>
            </a:r>
            <a:r>
              <a:rPr lang="sk-SK" sz="2400" dirty="0"/>
              <a:t>práca, </a:t>
            </a:r>
            <a:endParaRPr lang="sk-SK" sz="2400" dirty="0" smtClean="0"/>
          </a:p>
          <a:p>
            <a:pPr marL="342900" indent="-342900">
              <a:buFont typeface="Arial" panose="020B0604020202020204" pitchFamily="34" charset="0"/>
              <a:buChar char="•"/>
            </a:pPr>
            <a:r>
              <a:rPr lang="sk-SK" sz="2400" dirty="0" smtClean="0"/>
              <a:t>pomerne </a:t>
            </a:r>
            <a:r>
              <a:rPr lang="sk-SK" sz="2400" dirty="0"/>
              <a:t>dlhé obdobie zostávanie </a:t>
            </a:r>
            <a:r>
              <a:rPr lang="sk-SK" sz="2400" dirty="0" smtClean="0"/>
              <a:t>matky </a:t>
            </a:r>
            <a:r>
              <a:rPr lang="sk-SK" sz="2400" dirty="0"/>
              <a:t>doma pri deťoch, </a:t>
            </a:r>
            <a:r>
              <a:rPr lang="sk-SK" sz="2400" dirty="0" smtClean="0"/>
              <a:t>dlhšie </a:t>
            </a:r>
            <a:r>
              <a:rPr lang="sk-SK" sz="2400" dirty="0"/>
              <a:t>ako </a:t>
            </a:r>
            <a:r>
              <a:rPr lang="sk-SK" sz="2400" dirty="0" smtClean="0"/>
              <a:t>rodičovská </a:t>
            </a:r>
            <a:r>
              <a:rPr lang="sk-SK" sz="2400" dirty="0"/>
              <a:t>dovolenka. </a:t>
            </a:r>
            <a:endParaRPr lang="sk-SK" sz="2400" dirty="0"/>
          </a:p>
          <a:p>
            <a:pPr marL="342900" indent="-342900">
              <a:buFont typeface="Arial" panose="020B0604020202020204" pitchFamily="34" charset="0"/>
              <a:buChar char="•"/>
            </a:pPr>
            <a:r>
              <a:rPr lang="sk-SK" sz="2400" dirty="0" smtClean="0"/>
              <a:t>zvýšené riziko </a:t>
            </a:r>
            <a:r>
              <a:rPr lang="sk-SK" sz="2400" dirty="0"/>
              <a:t>chudoby, </a:t>
            </a:r>
            <a:endParaRPr lang="sk-SK" sz="2400" dirty="0"/>
          </a:p>
          <a:p>
            <a:pPr marL="342900" indent="-342900">
              <a:buFont typeface="Arial" panose="020B0604020202020204" pitchFamily="34" charset="0"/>
              <a:buChar char="•"/>
            </a:pPr>
            <a:r>
              <a:rPr lang="sk-SK" sz="2400" dirty="0" smtClean="0"/>
              <a:t>ktoré </a:t>
            </a:r>
            <a:r>
              <a:rPr lang="sk-SK" sz="2400" dirty="0"/>
              <a:t>prudko sa zvyšuje počtom nezaopatrených detí do hodnôt 90% (pri väčšom počte detí ako 8).</a:t>
            </a:r>
          </a:p>
        </p:txBody>
      </p:sp>
    </p:spTree>
    <p:extLst>
      <p:ext uri="{BB962C8B-B14F-4D97-AF65-F5344CB8AC3E}">
        <p14:creationId xmlns:p14="http://schemas.microsoft.com/office/powerpoint/2010/main" val="25344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4524315"/>
          </a:xfrm>
          <a:prstGeom prst="rect">
            <a:avLst/>
          </a:prstGeom>
        </p:spPr>
        <p:txBody>
          <a:bodyPr wrap="square">
            <a:spAutoFit/>
          </a:bodyPr>
          <a:lstStyle/>
          <a:p>
            <a:r>
              <a:rPr lang="sk-SK" dirty="0"/>
              <a:t>Mnohodetné rodiny majú jeden znak, ktorý je vo verejnosti úplne neznámy – enormne veľká spoločenská zodpovednosť. </a:t>
            </a:r>
            <a:endParaRPr lang="sk-SK" dirty="0" smtClean="0"/>
          </a:p>
          <a:p>
            <a:r>
              <a:rPr lang="sk-SK" dirty="0" smtClean="0"/>
              <a:t>Chod </a:t>
            </a:r>
            <a:r>
              <a:rPr lang="sk-SK" dirty="0"/>
              <a:t>mnohodetnej rodiny vyžaduje manažérske schopnosti. Preto mnohí otcovia a matky zastávajú význačné funkcie využívajúce schopnosti viesť a riadiť spoločnosť. </a:t>
            </a:r>
            <a:endParaRPr lang="sk-SK" dirty="0" smtClean="0"/>
          </a:p>
          <a:p>
            <a:r>
              <a:rPr lang="sk-SK" dirty="0" smtClean="0"/>
              <a:t>Z</a:t>
            </a:r>
            <a:r>
              <a:rPr lang="sk-SK" dirty="0"/>
              <a:t> našej branže spomeniem len, že Klub mnohodetných rodín a jeho členovia sa angažovali pri zakladaní iných sociálne a rodinne orientovaných organizácií, napr. </a:t>
            </a:r>
            <a:endParaRPr lang="sk-SK" dirty="0" smtClean="0"/>
          </a:p>
          <a:p>
            <a:r>
              <a:rPr lang="sk-SK" dirty="0" smtClean="0"/>
              <a:t>Slovenská </a:t>
            </a:r>
            <a:r>
              <a:rPr lang="sk-SK" dirty="0"/>
              <a:t>sieť proti chudobe, </a:t>
            </a:r>
            <a:endParaRPr lang="sk-SK" dirty="0" smtClean="0"/>
          </a:p>
          <a:p>
            <a:r>
              <a:rPr lang="sk-SK" dirty="0" smtClean="0"/>
              <a:t>Potravinová </a:t>
            </a:r>
            <a:r>
              <a:rPr lang="sk-SK" dirty="0"/>
              <a:t>banka Slovenska, </a:t>
            </a:r>
            <a:endParaRPr lang="sk-SK" dirty="0" smtClean="0"/>
          </a:p>
          <a:p>
            <a:r>
              <a:rPr lang="sk-SK" dirty="0" smtClean="0"/>
              <a:t>Slovenská </a:t>
            </a:r>
            <a:r>
              <a:rPr lang="sk-SK" dirty="0"/>
              <a:t>spoločnosť pre rodinu, </a:t>
            </a:r>
            <a:endParaRPr lang="sk-SK" dirty="0" smtClean="0"/>
          </a:p>
          <a:p>
            <a:r>
              <a:rPr lang="sk-SK" dirty="0" smtClean="0"/>
              <a:t>Fórum </a:t>
            </a:r>
            <a:r>
              <a:rPr lang="sk-SK" dirty="0"/>
              <a:t>života, </a:t>
            </a:r>
            <a:endParaRPr lang="sk-SK" dirty="0" smtClean="0"/>
          </a:p>
          <a:p>
            <a:r>
              <a:rPr lang="sk-SK" dirty="0" smtClean="0"/>
              <a:t>Fórum </a:t>
            </a:r>
            <a:r>
              <a:rPr lang="sk-SK" dirty="0"/>
              <a:t>kresťanských inštitúcií, </a:t>
            </a:r>
            <a:endParaRPr lang="sk-SK" dirty="0" smtClean="0"/>
          </a:p>
          <a:p>
            <a:r>
              <a:rPr lang="sk-SK" dirty="0" smtClean="0"/>
              <a:t>ktoré </a:t>
            </a:r>
            <a:r>
              <a:rPr lang="sk-SK" dirty="0"/>
              <a:t>do dnes často vedú mnohodetní otcovia a matky. </a:t>
            </a:r>
            <a:endParaRPr lang="sk-SK" dirty="0" smtClean="0"/>
          </a:p>
          <a:p>
            <a:r>
              <a:rPr lang="sk-SK" dirty="0" smtClean="0"/>
              <a:t>Podobne </a:t>
            </a:r>
            <a:r>
              <a:rPr lang="sk-SK" dirty="0"/>
              <a:t>sú angažovaní v medzinárodných organizáciách zameraných na </a:t>
            </a:r>
            <a:endParaRPr lang="sk-SK" dirty="0" smtClean="0"/>
          </a:p>
          <a:p>
            <a:r>
              <a:rPr lang="sk-SK" dirty="0" smtClean="0"/>
              <a:t>rodinnú </a:t>
            </a:r>
            <a:r>
              <a:rPr lang="sk-SK" dirty="0"/>
              <a:t>politiku, </a:t>
            </a:r>
            <a:endParaRPr lang="sk-SK" dirty="0" smtClean="0"/>
          </a:p>
          <a:p>
            <a:r>
              <a:rPr lang="sk-SK" dirty="0" smtClean="0"/>
              <a:t>sociálne </a:t>
            </a:r>
            <a:r>
              <a:rPr lang="sk-SK" dirty="0"/>
              <a:t>záležitosti a </a:t>
            </a:r>
            <a:endParaRPr lang="sk-SK" dirty="0" smtClean="0"/>
          </a:p>
          <a:p>
            <a:r>
              <a:rPr lang="sk-SK" dirty="0" smtClean="0"/>
              <a:t>rodinných </a:t>
            </a:r>
            <a:r>
              <a:rPr lang="sk-SK" dirty="0"/>
              <a:t>opatrovateľov.</a:t>
            </a:r>
          </a:p>
        </p:txBody>
      </p:sp>
    </p:spTree>
    <p:extLst>
      <p:ext uri="{BB962C8B-B14F-4D97-AF65-F5344CB8AC3E}">
        <p14:creationId xmlns:p14="http://schemas.microsoft.com/office/powerpoint/2010/main" val="2963653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2585323"/>
          </a:xfrm>
          <a:prstGeom prst="rect">
            <a:avLst/>
          </a:prstGeom>
        </p:spPr>
        <p:txBody>
          <a:bodyPr wrap="square">
            <a:spAutoFit/>
          </a:bodyPr>
          <a:lstStyle/>
          <a:p>
            <a:r>
              <a:rPr lang="sk-SK" dirty="0"/>
              <a:t>To, že mnohodetná rodina je ohrozená viac, ako iné skupiny obyvateľstva je všeobecne známy fakt. Napriek tomu trvalo ignorovaný, stačí sa pozrieť do predvolebnej rétoriky. </a:t>
            </a:r>
            <a:endParaRPr lang="sk-SK" dirty="0" smtClean="0"/>
          </a:p>
          <a:p>
            <a:endParaRPr lang="sk-SK" dirty="0"/>
          </a:p>
          <a:p>
            <a:r>
              <a:rPr lang="sk-SK" dirty="0" smtClean="0"/>
              <a:t>Programové </a:t>
            </a:r>
            <a:r>
              <a:rPr lang="sk-SK" dirty="0"/>
              <a:t>vyhlásenie vlády je dokument, ktorý umožňuje sa orientovať v očakávaniach. Spomína slovo sociálny 73x. </a:t>
            </a:r>
            <a:endParaRPr lang="sk-SK" dirty="0" smtClean="0"/>
          </a:p>
          <a:p>
            <a:r>
              <a:rPr lang="sk-SK" dirty="0" smtClean="0"/>
              <a:t>Rodina </a:t>
            </a:r>
            <a:r>
              <a:rPr lang="sk-SK" dirty="0"/>
              <a:t>16x, z toho v časti o sociálnej politike 11x. </a:t>
            </a:r>
            <a:endParaRPr lang="sk-SK" dirty="0" smtClean="0"/>
          </a:p>
          <a:p>
            <a:r>
              <a:rPr lang="sk-SK" dirty="0" smtClean="0"/>
              <a:t>To </a:t>
            </a:r>
            <a:r>
              <a:rPr lang="sk-SK" dirty="0"/>
              <a:t>ale ešte neznamená, že je </a:t>
            </a:r>
            <a:r>
              <a:rPr lang="sk-SK" dirty="0" err="1"/>
              <a:t>prosociálny</a:t>
            </a:r>
            <a:r>
              <a:rPr lang="sk-SK" dirty="0"/>
              <a:t> a </a:t>
            </a:r>
            <a:r>
              <a:rPr lang="sk-SK" dirty="0" err="1"/>
              <a:t>prorodinný</a:t>
            </a:r>
            <a:r>
              <a:rPr lang="sk-SK" dirty="0"/>
              <a:t>. </a:t>
            </a:r>
            <a:endParaRPr lang="sk-SK" dirty="0" smtClean="0"/>
          </a:p>
          <a:p>
            <a:r>
              <a:rPr lang="sk-SK" dirty="0" smtClean="0"/>
              <a:t>Žiaľ </a:t>
            </a:r>
            <a:r>
              <a:rPr lang="sk-SK" dirty="0"/>
              <a:t>nepozná dva pojmy – rodinná politika a rodinný opatrovateľ.</a:t>
            </a:r>
          </a:p>
          <a:p>
            <a:endParaRPr lang="sk-SK" dirty="0"/>
          </a:p>
        </p:txBody>
      </p:sp>
    </p:spTree>
    <p:extLst>
      <p:ext uri="{BB962C8B-B14F-4D97-AF65-F5344CB8AC3E}">
        <p14:creationId xmlns:p14="http://schemas.microsoft.com/office/powerpoint/2010/main" val="1129559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693319"/>
          </a:xfrm>
          <a:prstGeom prst="rect">
            <a:avLst/>
          </a:prstGeom>
        </p:spPr>
        <p:txBody>
          <a:bodyPr wrap="square">
            <a:spAutoFit/>
          </a:bodyPr>
          <a:lstStyle/>
          <a:p>
            <a:r>
              <a:rPr lang="sk-SK" i="1" dirty="0"/>
              <a:t>Nástroje sociálnej pomoci a sociálnej podpory vníma vláda ako piliere boja proti spoločenskému vylúčeniu a odstraňovania nerovností, ktorých existencia ohrozuje súdržnosť spoločnosti a môže viesť k jej destabilizácii. Štát nimi zároveň uplatňuje princíp solidarity s tými, ktorí sú v konkrétnych životných situáciách na istú formu pomoci či podpory reálne odkázaní. Vláda však bude vykonávať adresné sociálne opatrenia zamerané najmä na ľudí, ktorí pomoc štátu skutočne potrebujú. </a:t>
            </a:r>
            <a:endParaRPr lang="sk-SK" i="1" dirty="0" smtClean="0"/>
          </a:p>
          <a:p>
            <a:endParaRPr lang="sk-SK" dirty="0"/>
          </a:p>
          <a:p>
            <a:r>
              <a:rPr lang="sk-SK" i="1" dirty="0"/>
              <a:t>Vláda bude podporovať rodinu, ktorá je nielen základnou bunkou spoločnosti, ale aj hlavnou nositeľkou základných ľudských, kultúrnych, sociálnych, občianskych a duchovných hodnôt. Dôsledne uplatní riešenia, ktoré jej pri plnení pracovných povinností umožnia napĺňať svoje poslanie. Pri predkladaní návrhov zákonov bude zvažovať ich vplyv na manželstvo a rodinu, najmä zo sociálneho, hospodárskeho a finančného hľadiska. Podporu rodiny vníma aj ako prioritný nástroj na riešenie negatívneho demografického vývoja</a:t>
            </a:r>
            <a:r>
              <a:rPr lang="sk-SK" dirty="0"/>
              <a:t>.</a:t>
            </a:r>
          </a:p>
        </p:txBody>
      </p:sp>
    </p:spTree>
    <p:extLst>
      <p:ext uri="{BB962C8B-B14F-4D97-AF65-F5344CB8AC3E}">
        <p14:creationId xmlns:p14="http://schemas.microsoft.com/office/powerpoint/2010/main" val="97320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785652"/>
          </a:xfrm>
          <a:prstGeom prst="rect">
            <a:avLst/>
          </a:prstGeom>
        </p:spPr>
        <p:txBody>
          <a:bodyPr wrap="square">
            <a:spAutoFit/>
          </a:bodyPr>
          <a:lstStyle/>
          <a:p>
            <a:r>
              <a:rPr lang="sk-SK" sz="2400" dirty="0"/>
              <a:t>Aká je realita? </a:t>
            </a:r>
            <a:endParaRPr lang="sk-SK" sz="2400" dirty="0" smtClean="0"/>
          </a:p>
          <a:p>
            <a:endParaRPr lang="sk-SK" sz="2400" dirty="0" smtClean="0"/>
          </a:p>
          <a:p>
            <a:pPr marL="342900" indent="-342900">
              <a:buFont typeface="Arial" panose="020B0604020202020204" pitchFamily="34" charset="0"/>
              <a:buChar char="•"/>
            </a:pPr>
            <a:r>
              <a:rPr lang="sk-SK" sz="2400" dirty="0" smtClean="0"/>
              <a:t>Pri </a:t>
            </a:r>
            <a:r>
              <a:rPr lang="sk-SK" sz="2400" dirty="0"/>
              <a:t>príležitosti Európskeho roku rovnakých príležitostí pre všetkých v roku 2007 </a:t>
            </a:r>
            <a:r>
              <a:rPr lang="sk-SK" sz="2400" dirty="0" smtClean="0"/>
              <a:t>monitorovanie situácie </a:t>
            </a:r>
            <a:r>
              <a:rPr lang="sk-SK" sz="2400" dirty="0"/>
              <a:t>mnohodetných rodín. </a:t>
            </a:r>
            <a:endParaRPr lang="sk-SK" sz="2400" dirty="0" smtClean="0"/>
          </a:p>
          <a:p>
            <a:pPr marL="342900" indent="-342900">
              <a:buFont typeface="Arial" panose="020B0604020202020204" pitchFamily="34" charset="0"/>
              <a:buChar char="•"/>
            </a:pPr>
            <a:r>
              <a:rPr lang="sk-SK" sz="2400" dirty="0" smtClean="0"/>
              <a:t>Monitoringu </a:t>
            </a:r>
            <a:r>
              <a:rPr lang="sk-SK" sz="2400" dirty="0"/>
              <a:t>v roku 2004 pri základných zmenách sociálneho systému v SR</a:t>
            </a:r>
            <a:r>
              <a:rPr lang="sk-SK" sz="2400" dirty="0" smtClean="0"/>
              <a:t>.</a:t>
            </a:r>
          </a:p>
          <a:p>
            <a:endParaRPr lang="sk-SK" sz="2400" dirty="0"/>
          </a:p>
          <a:p>
            <a:r>
              <a:rPr lang="sk-SK" sz="2400" dirty="0"/>
              <a:t>Čo sa za posledných 15 rokov v prospech mnohodetných rodín zmenilo?</a:t>
            </a:r>
          </a:p>
        </p:txBody>
      </p:sp>
    </p:spTree>
    <p:extLst>
      <p:ext uri="{BB962C8B-B14F-4D97-AF65-F5344CB8AC3E}">
        <p14:creationId xmlns:p14="http://schemas.microsoft.com/office/powerpoint/2010/main" val="2107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4893647"/>
          </a:xfrm>
          <a:prstGeom prst="rect">
            <a:avLst/>
          </a:prstGeom>
        </p:spPr>
        <p:txBody>
          <a:bodyPr wrap="square">
            <a:spAutoFit/>
          </a:bodyPr>
          <a:lstStyle/>
          <a:p>
            <a:r>
              <a:rPr lang="sk-SK" sz="2400" dirty="0" smtClean="0"/>
              <a:t>Pozitívne:</a:t>
            </a:r>
          </a:p>
          <a:p>
            <a:endParaRPr lang="sk-SK" sz="2400" dirty="0" smtClean="0"/>
          </a:p>
          <a:p>
            <a:pPr marL="342900" indent="-342900">
              <a:buFont typeface="Arial" panose="020B0604020202020204" pitchFamily="34" charset="0"/>
              <a:buChar char="•"/>
            </a:pPr>
            <a:r>
              <a:rPr lang="sk-SK" sz="2400" dirty="0" smtClean="0"/>
              <a:t>Zákon </a:t>
            </a:r>
            <a:r>
              <a:rPr lang="sk-SK" sz="2400" dirty="0"/>
              <a:t>o zamestnanosti zaraďuje matky s tromi a viac deťmi medzi znevýhodnených uchádzačov na trhu práce</a:t>
            </a:r>
            <a:r>
              <a:rPr lang="sk-SK" sz="2400" dirty="0" smtClean="0"/>
              <a:t>.</a:t>
            </a:r>
          </a:p>
          <a:p>
            <a:pPr marL="342900" indent="-342900">
              <a:buFont typeface="Arial" panose="020B0604020202020204" pitchFamily="34" charset="0"/>
              <a:buChar char="•"/>
            </a:pPr>
            <a:endParaRPr lang="sk-SK" sz="2400" dirty="0"/>
          </a:p>
          <a:p>
            <a:pPr marL="342900" indent="-342900">
              <a:buFont typeface="Arial" panose="020B0604020202020204" pitchFamily="34" charset="0"/>
              <a:buChar char="•"/>
            </a:pPr>
            <a:r>
              <a:rPr lang="sk-SK" sz="2400" dirty="0"/>
              <a:t>Daňový bonus v prípade osoby, ktorá nie je povinná zabezpečovať príjem prácou je nahradený dávkou, síce podstatne menšou ako daňový bonus, ale predsa. Týka sa to hlavne rodiča v starobnom dôchodku v mnohodetnej rodine pri posledných deťoch</a:t>
            </a:r>
            <a:r>
              <a:rPr lang="sk-SK" sz="2400" dirty="0" smtClean="0"/>
              <a:t>.</a:t>
            </a:r>
          </a:p>
          <a:p>
            <a:pPr marL="342900" indent="-342900">
              <a:buFont typeface="Arial" panose="020B0604020202020204" pitchFamily="34" charset="0"/>
              <a:buChar char="•"/>
            </a:pPr>
            <a:endParaRPr lang="sk-SK" sz="2400" dirty="0"/>
          </a:p>
          <a:p>
            <a:pPr marL="342900" indent="-342900">
              <a:buFont typeface="Arial" panose="020B0604020202020204" pitchFamily="34" charset="0"/>
              <a:buChar char="•"/>
            </a:pPr>
            <a:r>
              <a:rPr lang="sk-SK" sz="2400" dirty="0"/>
              <a:t>Ak niekto si kupuje nové viacmiestne auto (viac ako 5 osôb) – predpokladá sa, že </a:t>
            </a:r>
            <a:r>
              <a:rPr lang="sk-SK" sz="2400" dirty="0" smtClean="0"/>
              <a:t>to je mnohodetná </a:t>
            </a:r>
            <a:r>
              <a:rPr lang="sk-SK" sz="2400" dirty="0"/>
              <a:t>rodina, tak pri prvej registrácii je znížený registračný poplatok.</a:t>
            </a:r>
          </a:p>
        </p:txBody>
      </p:sp>
    </p:spTree>
    <p:extLst>
      <p:ext uri="{BB962C8B-B14F-4D97-AF65-F5344CB8AC3E}">
        <p14:creationId xmlns:p14="http://schemas.microsoft.com/office/powerpoint/2010/main" val="473778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686301"/>
            <a:ext cx="8640960" cy="5262979"/>
          </a:xfrm>
          <a:prstGeom prst="rect">
            <a:avLst/>
          </a:prstGeom>
        </p:spPr>
        <p:txBody>
          <a:bodyPr wrap="square">
            <a:spAutoFit/>
          </a:bodyPr>
          <a:lstStyle/>
          <a:p>
            <a:r>
              <a:rPr lang="sk-SK" sz="2400" dirty="0"/>
              <a:t>Čo sa </a:t>
            </a:r>
            <a:r>
              <a:rPr lang="sk-SK" sz="2400" dirty="0" smtClean="0"/>
              <a:t>nezmenilo?</a:t>
            </a:r>
          </a:p>
          <a:p>
            <a:r>
              <a:rPr lang="sk-SK" sz="2400" dirty="0" smtClean="0"/>
              <a:t> </a:t>
            </a:r>
            <a:endParaRPr lang="sk-SK" sz="2400" dirty="0"/>
          </a:p>
          <a:p>
            <a:r>
              <a:rPr lang="sk-SK" sz="2400" dirty="0" smtClean="0"/>
              <a:t>Nie </a:t>
            </a:r>
            <a:r>
              <a:rPr lang="sk-SK" sz="2400" dirty="0"/>
              <a:t>je zavedená vyhľadávacia činnosť zo strany  štátu alebo lokálnych inštitúcií. Občan si musí žiadať sám pomoc. Má nárok na poskytnutie až od dátumu, kedy podal žiadosť a nie od kedy by mohol mať na ňu nárok</a:t>
            </a:r>
            <a:r>
              <a:rPr lang="sk-SK" sz="2400" dirty="0" smtClean="0"/>
              <a:t>.</a:t>
            </a:r>
          </a:p>
          <a:p>
            <a:endParaRPr lang="sk-SK" sz="2400" dirty="0"/>
          </a:p>
          <a:p>
            <a:r>
              <a:rPr lang="sk-SK" sz="2400" dirty="0" smtClean="0"/>
              <a:t>Odmieta </a:t>
            </a:r>
            <a:r>
              <a:rPr lang="sk-SK" sz="2400" dirty="0"/>
              <a:t>sa </a:t>
            </a:r>
            <a:r>
              <a:rPr lang="sk-SK" sz="2400" dirty="0" smtClean="0"/>
              <a:t>zásluhovosť </a:t>
            </a:r>
            <a:r>
              <a:rPr lang="sk-SK" sz="2400" dirty="0"/>
              <a:t>penzijného systému pre rodičov, ktorí vychovali občanov </a:t>
            </a:r>
            <a:r>
              <a:rPr lang="sk-SK" sz="2400" dirty="0" smtClean="0"/>
              <a:t>štátu. </a:t>
            </a:r>
            <a:r>
              <a:rPr lang="sk-SK" sz="2400" dirty="0"/>
              <a:t>Ignoruje sa tým napr. Uznesenie Európskeho parlamentu o sociálnej ochrane a sociálnom začlenení P6_TA(2006)0089 Sociálna ochrana a sociálne začlenenie článok 25. </a:t>
            </a:r>
            <a:r>
              <a:rPr lang="sk-SK" sz="2400" dirty="0" smtClean="0"/>
              <a:t>Vyzýva </a:t>
            </a:r>
            <a:r>
              <a:rPr lang="sk-SK" sz="2400" dirty="0"/>
              <a:t>členské štáty, aby pri výpočte starobného dôchodku zaručili ženám, že nebudú </a:t>
            </a:r>
            <a:r>
              <a:rPr lang="sk-SK" sz="2400" b="1" dirty="0"/>
              <a:t>penalizované</a:t>
            </a:r>
            <a:r>
              <a:rPr lang="sk-SK" sz="2400" dirty="0"/>
              <a:t> za neodpracované obdobie z dôvodu materskej alebo rodičovskej dovolenky</a:t>
            </a:r>
            <a:r>
              <a:rPr lang="sk-SK" sz="2400" dirty="0" smtClean="0"/>
              <a:t>.</a:t>
            </a:r>
            <a:endParaRPr lang="sk-SK" sz="2400" dirty="0"/>
          </a:p>
        </p:txBody>
      </p:sp>
    </p:spTree>
    <p:extLst>
      <p:ext uri="{BB962C8B-B14F-4D97-AF65-F5344CB8AC3E}">
        <p14:creationId xmlns:p14="http://schemas.microsoft.com/office/powerpoint/2010/main" val="1076168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75672" y="116632"/>
            <a:ext cx="7772400" cy="288032"/>
          </a:xfrm>
        </p:spPr>
        <p:txBody>
          <a:bodyPr>
            <a:noAutofit/>
          </a:bodyPr>
          <a:lstStyle/>
          <a:p>
            <a:r>
              <a:rPr lang="sk-SK" sz="1800" b="1" dirty="0"/>
              <a:t>Mnohodetná rodina, </a:t>
            </a:r>
            <a:r>
              <a:rPr lang="sk-SK" sz="1800" b="1" dirty="0" smtClean="0"/>
              <a:t>   menšina </a:t>
            </a:r>
            <a:r>
              <a:rPr lang="sk-SK" sz="1800" b="1" dirty="0"/>
              <a:t>najviac ohrozená </a:t>
            </a:r>
            <a:r>
              <a:rPr lang="sk-SK" sz="1800" b="1" dirty="0" smtClean="0"/>
              <a:t>chudobou</a:t>
            </a:r>
            <a:endParaRPr lang="sk-SK" sz="5400" dirty="0"/>
          </a:p>
        </p:txBody>
      </p:sp>
      <p:sp>
        <p:nvSpPr>
          <p:cNvPr id="3" name="Podnadpis 2"/>
          <p:cNvSpPr>
            <a:spLocks noGrp="1"/>
          </p:cNvSpPr>
          <p:nvPr>
            <p:ph type="subTitle" idx="1"/>
          </p:nvPr>
        </p:nvSpPr>
        <p:spPr>
          <a:xfrm>
            <a:off x="5016375" y="6237312"/>
            <a:ext cx="4168552" cy="622920"/>
          </a:xfrm>
        </p:spPr>
        <p:txBody>
          <a:bodyPr>
            <a:normAutofit/>
          </a:bodyPr>
          <a:lstStyle/>
          <a:p>
            <a:r>
              <a:rPr lang="sk-SK" sz="1800" b="1" dirty="0">
                <a:solidFill>
                  <a:schemeClr val="tx1"/>
                </a:solidFill>
              </a:rPr>
              <a:t>Verejné vypočutie o chudobe 2016</a:t>
            </a:r>
            <a:endParaRPr lang="sk-SK" sz="1800" dirty="0">
              <a:solidFill>
                <a:schemeClr val="tx1"/>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1" y="5940682"/>
            <a:ext cx="2232248" cy="78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ázok 5" descr="fes"/>
          <p:cNvPicPr/>
          <p:nvPr/>
        </p:nvPicPr>
        <p:blipFill>
          <a:blip r:embed="rId3"/>
          <a:srcRect/>
          <a:stretch>
            <a:fillRect/>
          </a:stretch>
        </p:blipFill>
        <p:spPr>
          <a:xfrm>
            <a:off x="1691680" y="6022424"/>
            <a:ext cx="482600" cy="502920"/>
          </a:xfrm>
          <a:prstGeom prst="rect">
            <a:avLst/>
          </a:prstGeom>
          <a:noFill/>
          <a:ln>
            <a:noFill/>
            <a:prstDash/>
          </a:ln>
        </p:spPr>
      </p:pic>
      <p:pic>
        <p:nvPicPr>
          <p:cNvPr id="7" name="Obrázok 6" descr="E:\MY_SLOVINDIA\SLOVINDIA2008\SAPN\_SAPN_URADNE\OFFICE_VECI\Prezentacia\logo_SAPN1.jpg"/>
          <p:cNvPicPr/>
          <p:nvPr/>
        </p:nvPicPr>
        <p:blipFill>
          <a:blip r:embed="rId4"/>
          <a:srcRect/>
          <a:stretch>
            <a:fillRect/>
          </a:stretch>
        </p:blipFill>
        <p:spPr>
          <a:xfrm>
            <a:off x="179512" y="5949280"/>
            <a:ext cx="1192320" cy="576064"/>
          </a:xfrm>
          <a:prstGeom prst="rect">
            <a:avLst/>
          </a:prstGeom>
          <a:noFill/>
          <a:ln>
            <a:noFill/>
            <a:prstDash/>
          </a:ln>
        </p:spPr>
      </p:pic>
      <p:sp>
        <p:nvSpPr>
          <p:cNvPr id="4" name="Obdĺžnik 3"/>
          <p:cNvSpPr/>
          <p:nvPr/>
        </p:nvSpPr>
        <p:spPr>
          <a:xfrm>
            <a:off x="237645" y="871904"/>
            <a:ext cx="8640960" cy="3785652"/>
          </a:xfrm>
          <a:prstGeom prst="rect">
            <a:avLst/>
          </a:prstGeom>
        </p:spPr>
        <p:txBody>
          <a:bodyPr wrap="square">
            <a:spAutoFit/>
          </a:bodyPr>
          <a:lstStyle/>
          <a:p>
            <a:r>
              <a:rPr lang="sk-SK" sz="2400" dirty="0" smtClean="0"/>
              <a:t>Matky </a:t>
            </a:r>
            <a:r>
              <a:rPr lang="sk-SK" sz="2400" dirty="0"/>
              <a:t>starajúce sa o domácnosť s viacerými deťmi boli nepriamo zákonom č. 5/2004 o zamestnanosti prinútené odhlásiť sa z evidencie úradov práce ako nezamestnané osoby. Po tomto období matky sú „dobrovoľne nezamestnané</a:t>
            </a:r>
            <a:r>
              <a:rPr lang="sk-SK" sz="2400" dirty="0" smtClean="0"/>
              <a:t>“.</a:t>
            </a:r>
          </a:p>
          <a:p>
            <a:endParaRPr lang="sk-SK" sz="2400" dirty="0"/>
          </a:p>
          <a:p>
            <a:r>
              <a:rPr lang="sk-SK" sz="2400" dirty="0" smtClean="0"/>
              <a:t>Štát poskytuje na prvé tri deti pri narodení príspevok.  Na 4, 5, a ďalšie už nie.</a:t>
            </a:r>
            <a:endParaRPr lang="sk-SK" sz="2400" dirty="0"/>
          </a:p>
          <a:p>
            <a:r>
              <a:rPr lang="sk-SK" sz="2400" dirty="0" smtClean="0"/>
              <a:t>Nie </a:t>
            </a:r>
            <a:r>
              <a:rPr lang="sk-SK" sz="2400" dirty="0"/>
              <a:t>je podporovaná skupina, ktorá je najviac vystavená riziku chudoby, t.j. rodiny s väčším počtom nezaopatrených detí, ale dôchodcovia, ktorí majú zabezpečený zákonom valorizovaný príjem</a:t>
            </a:r>
            <a:r>
              <a:rPr lang="sk-SK" sz="2400" dirty="0" smtClean="0"/>
              <a:t>.</a:t>
            </a:r>
            <a:endParaRPr lang="sk-SK" sz="2400" dirty="0"/>
          </a:p>
        </p:txBody>
      </p:sp>
    </p:spTree>
    <p:extLst>
      <p:ext uri="{BB962C8B-B14F-4D97-AF65-F5344CB8AC3E}">
        <p14:creationId xmlns:p14="http://schemas.microsoft.com/office/powerpoint/2010/main" val="95218320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TotalTime>
  <Words>482</Words>
  <Application>Microsoft Office PowerPoint</Application>
  <PresentationFormat>Prezentácia na obrazovke (4:3)</PresentationFormat>
  <Paragraphs>89</Paragraphs>
  <Slides>13</Slides>
  <Notes>0</Notes>
  <HiddenSlides>0</HiddenSlides>
  <MMClips>0</MMClips>
  <ScaleCrop>false</ScaleCrop>
  <HeadingPairs>
    <vt:vector size="4" baseType="variant">
      <vt:variant>
        <vt:lpstr>Motív</vt:lpstr>
      </vt:variant>
      <vt:variant>
        <vt:i4>1</vt:i4>
      </vt:variant>
      <vt:variant>
        <vt:lpstr>Nadpisy snímok</vt:lpstr>
      </vt:variant>
      <vt:variant>
        <vt:i4>13</vt:i4>
      </vt:variant>
    </vt:vector>
  </HeadingPairs>
  <TitlesOfParts>
    <vt:vector size="14" baseType="lpstr">
      <vt:lpstr>Motív Office</vt:lpstr>
      <vt:lpstr>Mnohodetná rodina,   menšina najviac ohrozená chudobou </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lpstr>Mnohodetná rodina,    menšina najviac ohrozená chudobou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Stan Kraxelhuber</dc:creator>
  <cp:lastModifiedBy>Stan Kraxelhuber</cp:lastModifiedBy>
  <cp:revision>28</cp:revision>
  <dcterms:created xsi:type="dcterms:W3CDTF">2016-03-30T19:34:58Z</dcterms:created>
  <dcterms:modified xsi:type="dcterms:W3CDTF">2016-05-23T17:46:53Z</dcterms:modified>
</cp:coreProperties>
</file>