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319" r:id="rId2"/>
    <p:sldId id="292" r:id="rId3"/>
    <p:sldId id="313" r:id="rId4"/>
    <p:sldId id="320" r:id="rId5"/>
    <p:sldId id="321" r:id="rId6"/>
  </p:sldIdLst>
  <p:sldSz cx="9144000" cy="6858000" type="screen4x3"/>
  <p:notesSz cx="7008813" cy="9294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338" y="0"/>
            <a:ext cx="303688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45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5463" cy="418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338" y="8829675"/>
            <a:ext cx="303688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7A5AF8-9FE2-4254-BC28-3A2A0BB97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79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BED7977-4D32-4639-8D04-433E780C38D7}" type="slidenum">
              <a:rPr lang="en-US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E33E61-CE18-411C-85F6-7C7BEF839C36}" type="slidenum">
              <a:rPr 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E33E61-CE18-411C-85F6-7C7BEF839C36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E33E61-CE18-411C-85F6-7C7BEF839C36}" type="slidenum">
              <a:rPr lang="en-US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FE290-9717-4636-9E90-11219F5F64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79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653AB-2E6E-49C5-8AB5-F64081E9F3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4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0EFAC-F484-4A59-AB3D-309357703A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49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FECB3-C5AE-4E26-BD61-C2E8F48DD6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A2361-5C1F-4D84-BC49-232139C7F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38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9897-1E3B-4902-9BEF-AD53814FAB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33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0CC96-0A79-4212-B76E-3215FA20D7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13C5A-BFDD-4475-BE7A-6054AA2E3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4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3DE24-BCDA-42F3-ABD6-EE103E3A47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1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7D5F3-70C5-4A6E-AD9C-14FE759D0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60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CC396-A541-4F98-B2F3-D8E1FC81E9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4B5E9C6-4468-46D0-BD37-35A775BA03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3375"/>
            <a:ext cx="396081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051720" y="2383720"/>
            <a:ext cx="518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BIKE SHARING</a:t>
            </a:r>
          </a:p>
          <a:p>
            <a:pPr algn="ctr"/>
            <a:endParaRPr lang="cs-CZ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</a:t>
            </a:r>
          </a:p>
          <a:p>
            <a:pPr algn="ctr"/>
            <a:endParaRPr lang="cs-CZ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BRATISLAVU</a:t>
            </a:r>
          </a:p>
        </p:txBody>
      </p:sp>
    </p:spTree>
    <p:extLst>
      <p:ext uri="{BB962C8B-B14F-4D97-AF65-F5344CB8AC3E}">
        <p14:creationId xmlns:p14="http://schemas.microsoft.com/office/powerpoint/2010/main" val="131068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3375"/>
            <a:ext cx="396081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1" name="Obdélník 1"/>
          <p:cNvSpPr>
            <a:spLocks noChangeArrowheads="1"/>
          </p:cNvSpPr>
          <p:nvPr/>
        </p:nvSpPr>
        <p:spPr bwMode="auto">
          <a:xfrm>
            <a:off x="811213" y="1341438"/>
            <a:ext cx="7505700" cy="475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 dirty="0">
                <a:solidFill>
                  <a:srgbClr val="92D050"/>
                </a:solidFill>
                <a:latin typeface="Verdana" pitchFamily="32" charset="0"/>
              </a:rPr>
              <a:t>Bike Sharing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 z pohledu </a:t>
            </a:r>
            <a:r>
              <a:rPr lang="cs-CZ" sz="1200" b="1" dirty="0">
                <a:solidFill>
                  <a:schemeClr val="tx1"/>
                </a:solidFill>
                <a:latin typeface="Verdana" pitchFamily="32" charset="0"/>
              </a:rPr>
              <a:t>uživatele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:</a:t>
            </a:r>
          </a:p>
          <a:p>
            <a:pPr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marL="171450" indent="-171450" algn="just">
              <a:buFontTx/>
              <a:buChar char="-"/>
              <a:defRPr/>
            </a:pP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občané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Bratislavy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i turisté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budou moci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využívat bike sharing co by součást veřejné dopravy. Jízdní kola představují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nejrychlejší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způsob dopravy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v centru města a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jsou ideálním dopravním prostředkem pro turisty.</a:t>
            </a:r>
          </a:p>
          <a:p>
            <a:pPr algn="just">
              <a:buFontTx/>
              <a:buChar char="-"/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marL="171450" indent="-171450" algn="just">
              <a:buFontTx/>
              <a:buChar char="-"/>
              <a:defRPr/>
            </a:pP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získají tak možnost dopravy po městě až k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místu určení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(stanice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v centru jsou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od sebe průměrně vzdáleny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cca 300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metrů,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na okrajích to bývá méně). </a:t>
            </a: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Jízdní kolo si mohou ve kteroukoliv dobu na kterékoliv stanici vypůjčit a na kterékoliv stanici ho vrátit.</a:t>
            </a:r>
          </a:p>
          <a:p>
            <a:pPr algn="just"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marL="171450" indent="-171450" algn="just">
              <a:buFontTx/>
              <a:buChar char="-"/>
              <a:defRPr/>
            </a:pP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uživatelé se registrují na kontaktním místě nebo on-line na internetu. Zvolí si tarif, předplatí kredit a mohou začít systém 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okamžitě využívat.</a:t>
            </a:r>
          </a:p>
          <a:p>
            <a:pPr marL="171450" indent="-171450" algn="just">
              <a:buFontTx/>
              <a:buChar char="-"/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marL="171450" indent="-171450" algn="just">
              <a:buFontTx/>
              <a:buChar char="-"/>
              <a:defRPr/>
            </a:pP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Bike Sharingová síť by měla navazovat na důležité dopravní uzly MHD. Síť výpůjčních stanic dokáže pokrýt „slepá místa“ veřejné dopravy zejména v centrech měst a tím zdokonalit pokrytí veřejnou dopravou a tím ji zatraktivnit.</a:t>
            </a:r>
          </a:p>
          <a:p>
            <a:pPr marL="171450" indent="-171450" algn="just">
              <a:buFontTx/>
              <a:buChar char="-"/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marL="171450" indent="-171450" algn="just">
              <a:buFontTx/>
              <a:buChar char="-"/>
              <a:defRPr/>
            </a:pPr>
            <a:r>
              <a:rPr lang="cs-CZ" sz="1200" dirty="0">
                <a:solidFill>
                  <a:schemeClr val="tx1"/>
                </a:solidFill>
                <a:latin typeface="Verdana" pitchFamily="32" charset="0"/>
              </a:rPr>
              <a:t>uživatelé při výpůjčkách sami ovládají stanice bez potřeby jakéhokoliv kontaktu s provozovatelem. Uživatel si půjčí kolo cca za 20 vteřin, při vrácení jednoduše zasune kolo do jakéhokoliv volného zámku na kterékoliv stanici a tím se výpůjčka ukončí. Žádné další zdržení spojené s obsluhou stanice a ukončení výpůjčky není nutné. Díky tomu i velmi krátké výpůjčky v rámci přejezdů mezi sousedícími stanicemi jsou efektivnější než chůze.</a:t>
            </a:r>
          </a:p>
          <a:p>
            <a:pPr marL="171450" indent="-171450" algn="just">
              <a:buFontTx/>
              <a:buChar char="-"/>
              <a:defRPr/>
            </a:pP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algn="just">
              <a:defRPr/>
            </a:pPr>
            <a:endParaRPr lang="en-US" sz="1500" dirty="0">
              <a:latin typeface="Verdan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3375"/>
            <a:ext cx="396081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1" name="Obdélník 1"/>
          <p:cNvSpPr>
            <a:spLocks noChangeArrowheads="1"/>
          </p:cNvSpPr>
          <p:nvPr/>
        </p:nvSpPr>
        <p:spPr bwMode="auto">
          <a:xfrm>
            <a:off x="811213" y="1341438"/>
            <a:ext cx="75057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1200" b="1" dirty="0" smtClean="0">
                <a:solidFill>
                  <a:srgbClr val="92D050"/>
                </a:solidFill>
                <a:latin typeface="Verdana" pitchFamily="32" charset="0"/>
              </a:rPr>
              <a:t>Při návrhu sítě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 se zohledňují </a:t>
            </a:r>
            <a:r>
              <a:rPr lang="cs-CZ" sz="1200" dirty="0" err="1" smtClean="0">
                <a:solidFill>
                  <a:schemeClr val="tx1"/>
                </a:solidFill>
                <a:latin typeface="Verdana" pitchFamily="32" charset="0"/>
              </a:rPr>
              <a:t>tzv</a:t>
            </a:r>
            <a:r>
              <a:rPr lang="cs-CZ" sz="1200" dirty="0" smtClean="0">
                <a:solidFill>
                  <a:schemeClr val="tx1"/>
                </a:solidFill>
                <a:latin typeface="Verdana" pitchFamily="32" charset="0"/>
              </a:rPr>
              <a:t> „body zájmů“ tedy odkud a kam se potřebují uživatelé dostat. Obecně se uvažuje o 7 základních skupinách těchto bodů zájmu:</a:t>
            </a:r>
            <a:endParaRPr lang="cs-CZ" sz="1200" dirty="0">
              <a:solidFill>
                <a:schemeClr val="tx1"/>
              </a:solidFill>
              <a:latin typeface="Verdana" pitchFamily="32" charset="0"/>
            </a:endParaRPr>
          </a:p>
          <a:p>
            <a:pPr algn="just">
              <a:defRPr/>
            </a:pPr>
            <a:endParaRPr lang="cs-CZ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Obytné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zóny,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Administrativní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zóny (business centra, místa s vysokou koncentrací firem + střední a vysoké školy)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Ostatní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uzly MHD a jiných dopravních prostředků (nádraží, významné uzly MHD, P+R parkoviště atd.)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Sociální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obslužnost (úřady, lékárny, nemocnice, pošty, banky a pod.)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5) Zóny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zábavy (zábavní centra, kina, kultura, restaurace, bary, kluby atd.), sportoviště, parky a městská zeleň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6) Nákupní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zóny (nejedná se o velké prodejny, ale o nákupní centra, kde je více malých obchodů, dále pak malé obchody, obchody pro kutily apod. Jedná se o nákupy, které se vejdou na kolo)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7) Památky </a:t>
            </a:r>
            <a:r>
              <a:rPr lang="cs-CZ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body zájmu turistů, hotely, 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hostely</a:t>
            </a:r>
          </a:p>
          <a:p>
            <a:pPr lvl="0" algn="just"/>
            <a:endParaRPr lang="cs-CZ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cs-CZ" sz="1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Návrh sítě je vždy individuální 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musí korespondovat s primární funkcí a účelem Bike Sharingové sítě, cílové skupině uživatelů, lokálním podmínkám a subjektivním potřebám města. </a:t>
            </a:r>
            <a:endParaRPr lang="en-US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3375"/>
            <a:ext cx="396081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1" name="Obdélník 1"/>
          <p:cNvSpPr>
            <a:spLocks noChangeArrowheads="1"/>
          </p:cNvSpPr>
          <p:nvPr/>
        </p:nvSpPr>
        <p:spPr bwMode="auto">
          <a:xfrm>
            <a:off x="811213" y="1341438"/>
            <a:ext cx="7505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 případě </a:t>
            </a:r>
            <a:r>
              <a:rPr lang="cs-CZ" sz="1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Bike Sharingové sítě pro Bratislavu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 rámci diskutovaného účelu, rozpočtu investice ve výši </a:t>
            </a:r>
            <a:r>
              <a:rPr lang="cs-CZ" sz="1200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1.000.000 EUR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cs-CZ" sz="1200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5-letém horizontu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provozu sítě (tj. se zahrnutými poplatky za SW na dobu 5 let) by bylo řádově možné pořídit síť </a:t>
            </a:r>
            <a:r>
              <a:rPr lang="cs-CZ" sz="1200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45 výpůjčních stanic o 16 zámcích a 430 jízdních kolech</a:t>
            </a:r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kterou by se pokryla oblast o rozloze </a:t>
            </a:r>
            <a:r>
              <a:rPr lang="cs-CZ" sz="1200" u="sng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4,5 – 7 km</a:t>
            </a:r>
            <a:r>
              <a:rPr lang="cs-CZ" sz="1200" u="sng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²</a:t>
            </a:r>
            <a:r>
              <a:rPr lang="cs-CZ" sz="12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.</a:t>
            </a:r>
            <a:endParaRPr lang="en-US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C:\Users\Jan Klenka\Desktop\HOMEPORT\SALES\2. Worldwide\Slovakia\Bratislava\Bratislava - mapa pokrytí (5km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904" y="2276872"/>
            <a:ext cx="6684317" cy="391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2"/>
          <p:cNvSpPr txBox="1">
            <a:spLocks noChangeArrowheads="1"/>
          </p:cNvSpPr>
          <p:nvPr/>
        </p:nvSpPr>
        <p:spPr bwMode="auto">
          <a:xfrm>
            <a:off x="2483204" y="6281737"/>
            <a:ext cx="416171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900" dirty="0" smtClean="0">
                <a:solidFill>
                  <a:schemeClr val="tx1"/>
                </a:solidFill>
                <a:latin typeface="Verdana" pitchFamily="32" charset="0"/>
              </a:rPr>
              <a:t>Ilustrativní pokrytí Bratislavské Bike Sharingové sítě o rozloze </a:t>
            </a:r>
            <a:r>
              <a:rPr lang="cs-CZ" sz="900" b="1" dirty="0" smtClean="0">
                <a:solidFill>
                  <a:schemeClr val="tx1"/>
                </a:solidFill>
                <a:latin typeface="Verdana" pitchFamily="32" charset="0"/>
              </a:rPr>
              <a:t>5 km</a:t>
            </a:r>
            <a:r>
              <a:rPr lang="cs-CZ" sz="9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²</a:t>
            </a:r>
            <a:endParaRPr lang="en-US" sz="900" b="1" dirty="0">
              <a:solidFill>
                <a:schemeClr val="tx1"/>
              </a:solidFill>
              <a:latin typeface="Verdan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533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3375"/>
            <a:ext cx="396081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11" name="Obdélník 1"/>
          <p:cNvSpPr>
            <a:spLocks noChangeArrowheads="1"/>
          </p:cNvSpPr>
          <p:nvPr/>
        </p:nvSpPr>
        <p:spPr bwMode="auto">
          <a:xfrm>
            <a:off x="811213" y="1341438"/>
            <a:ext cx="750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 algn="just"/>
            <a:r>
              <a:rPr lang="cs-CZ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Konečná rozloha oblasti pokryté sítí je závislá na hustotě sítě, která vychází z pokrytí důležitých bodů zájmu takovým způsobem, aby byla tato nová dopravní síť pro občany Bratislavy atraktivní, měla smysl a motivovala je k častému využívání.</a:t>
            </a:r>
            <a:endParaRPr lang="en-US" sz="1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ovéPole 2"/>
          <p:cNvSpPr txBox="1">
            <a:spLocks noChangeArrowheads="1"/>
          </p:cNvSpPr>
          <p:nvPr/>
        </p:nvSpPr>
        <p:spPr bwMode="auto">
          <a:xfrm>
            <a:off x="2483204" y="6281737"/>
            <a:ext cx="416171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sz="900" dirty="0" smtClean="0">
                <a:solidFill>
                  <a:schemeClr val="tx1"/>
                </a:solidFill>
                <a:latin typeface="Verdana" pitchFamily="32" charset="0"/>
              </a:rPr>
              <a:t>Ilustrativní pokrytí Bratislavské Bike Sharingové sítě o rozloze </a:t>
            </a:r>
            <a:r>
              <a:rPr lang="cs-CZ" sz="900" b="1" dirty="0" smtClean="0">
                <a:solidFill>
                  <a:schemeClr val="tx1"/>
                </a:solidFill>
                <a:latin typeface="Verdana" pitchFamily="32" charset="0"/>
              </a:rPr>
              <a:t>7 km</a:t>
            </a:r>
            <a:r>
              <a:rPr lang="cs-CZ" sz="900" b="1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²</a:t>
            </a:r>
            <a:endParaRPr lang="en-US" sz="900" b="1" dirty="0">
              <a:solidFill>
                <a:schemeClr val="tx1"/>
              </a:solidFill>
              <a:latin typeface="Verdana" pitchFamily="32" charset="0"/>
            </a:endParaRPr>
          </a:p>
        </p:txBody>
      </p:sp>
      <p:pic>
        <p:nvPicPr>
          <p:cNvPr id="2050" name="Picture 2" descr="C:\Users\Jan Klenka\Desktop\HOMEPORT\SALES\2. Worldwide\Slovakia\Bratislava\Bratislava - mapa pokrytí (7km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904" y="2281016"/>
            <a:ext cx="6684317" cy="390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215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9200</TotalTime>
  <Words>549</Words>
  <Application>Microsoft Office PowerPoint</Application>
  <PresentationFormat>Předvádění na obrazovce (4:3)</PresentationFormat>
  <Paragraphs>36</Paragraphs>
  <Slides>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Eduoard Herriot, starosta Lyonu</dc:title>
  <dc:creator>Miloš</dc:creator>
  <cp:lastModifiedBy>Jan Klenka</cp:lastModifiedBy>
  <cp:revision>292</cp:revision>
  <cp:lastPrinted>1601-01-01T00:00:00Z</cp:lastPrinted>
  <dcterms:created xsi:type="dcterms:W3CDTF">2010-06-03T15:13:02Z</dcterms:created>
  <dcterms:modified xsi:type="dcterms:W3CDTF">2012-11-16T13:21:57Z</dcterms:modified>
</cp:coreProperties>
</file>