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1. Absútna ignorácia cyklistov. Prejazd križovatkou je len pre veľmi odvážnych. Ani výhľadovo nie je uvažované s koľajovou dopravou.</a:t>
            </a:r>
          </a:p>
          <a:p>
            <a:pPr rtl="0" lvl="0">
              <a:buNone/>
            </a:pPr>
            <a:r>
              <a:rPr lang="en"/>
              <a:t>2. Pridaný druhý odbočovací pruh pre automobilovú dopravu. Silné proautomobilové riešenie, naviac neumožňuje použiteľné a bezpečné vedenie cyklotrasy z centra k Apollo BC.</a:t>
            </a:r>
          </a:p>
          <a:p>
            <a:pPr rtl="0" lvl="0">
              <a:buNone/>
            </a:pPr>
            <a:r>
              <a:rPr lang="en"/>
              <a:t>3. Nové pravé odbočenie poza trojuholníkový ostrovček. Nafukovanie križovatky a záber okolitého priestoru. Naviac priechod prechádza cez 6 pruhov, čo je nad normu.</a:t>
            </a:r>
          </a:p>
          <a:p>
            <a:pPr rtl="0" lvl="0">
              <a:buNone/>
            </a:pPr>
            <a:r>
              <a:rPr lang="en"/>
              <a:t>4. Štyri pruhy s Košickej, bez cyklopruhu - čo je zväčšený problém, ktorý zamedzil prepojeniu cyklotrasy na Košickej s Mostom Apollo.</a:t>
            </a:r>
          </a:p>
          <a:p>
            <a:pPr rtl="0" lvl="0">
              <a:buNone/>
            </a:pPr>
            <a:r>
              <a:rPr lang="en"/>
              <a:t>5. Dva priebežné pruhy na Košickej a zánik cyklopruhu - nahrádzanie cyklodopravy automobilovou.</a:t>
            </a:r>
          </a:p>
          <a:p>
            <a:pPr rtl="0" lvl="0">
              <a:buNone/>
            </a:pPr>
            <a:r>
              <a:rPr lang="en"/>
              <a:t>6. Zbytočné dva pruhy vstupujúce do Svätoplukovej a nika pre zastávku MHD. Do Svätoplukovej je možné odbočiť len z jedného jazdného pruhu. Niku zrušiť a rozšíriť chodník, jeden pruh obetovať na cyklopruhy.</a:t>
            </a:r>
          </a:p>
          <a:p>
            <a:pPr rtl="0" lvl="0">
              <a:buNone/>
            </a:pPr>
            <a:r>
              <a:rPr lang="en"/>
              <a:t>7. Ak chce cyklista odbočiť vľavo z centra na Svätoplukovu, musí prejsť o </a:t>
            </a:r>
            <a:r>
              <a:rPr b="1" lang="en"/>
              <a:t>šesť pruhov</a:t>
            </a:r>
            <a:r>
              <a:rPr lang="en"/>
              <a:t> vľavo. Skúsite si to s dieťaťom v hustej premávke?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1. Zrušenie severného priechodu pre chodcov na prirodzenom pešom ťahu.</a:t>
            </a:r>
          </a:p>
          <a:p>
            <a:pPr rtl="0" lvl="0">
              <a:buNone/>
            </a:pPr>
            <a:r>
              <a:rPr lang="en"/>
              <a:t>2. Obnovenie dávnejšie zrušeného priechodu na južnej strane, avšak už pravdepodobne bez plynulého priechodu chodcov.</a:t>
            </a:r>
          </a:p>
          <a:p>
            <a:pPr rtl="0" lvl="0">
              <a:buNone/>
            </a:pPr>
            <a:r>
              <a:rPr lang="en"/>
              <a:t>3. Žiadne cestičky pre cyklistov na Karadžičovej ani bezpečný prejazd cez križovatku.</a:t>
            </a:r>
          </a:p>
          <a:p>
            <a:pPr rtl="0" lvl="0">
              <a:buNone/>
            </a:pPr>
            <a:r>
              <a:rPr lang="en"/>
              <a:t>4. Žiadne cestičky pre cyklistov na Mlynských nivách.</a:t>
            </a:r>
          </a:p>
          <a:p>
            <a:pPr rtl="0" lvl="0">
              <a:buNone/>
            </a:pPr>
            <a:r>
              <a:rPr lang="en"/>
              <a:t>5. Neriešené napojenie cyklistov z Mlynských nív do zóny Chalupkova.</a:t>
            </a:r>
          </a:p>
          <a:p>
            <a:pPr>
              <a:buNone/>
            </a:pPr>
            <a:r>
              <a:rPr lang="en"/>
              <a:t>6. Odsun priechodu pre chodcov západnejšie (pritom peší ťah leží východnejšie, v línii s CBC). Nový priechod bude naviac svetelne riadený a tak predlžovať čas prechodu.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en.wikipedia.org/wiki/Jan_Gehl" Type="http://schemas.openxmlformats.org/officeDocument/2006/relationships/hyperlink" TargetMode="External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Cyklisti v dopravných projektoch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/>
        </p:nvSpPr>
        <p:spPr>
          <a:xfrm>
            <a:off y="438150" x="209550"/>
            <a:ext cy="5981700" cx="87249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4" name="Shape 84"/>
          <p:cNvSpPr txBox="1"/>
          <p:nvPr/>
        </p:nvSpPr>
        <p:spPr>
          <a:xfrm>
            <a:off y="5962650" x="209550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lang="en">
                <a:solidFill>
                  <a:srgbClr val="274E13"/>
                </a:solidFill>
              </a:rPr>
              <a:t>Mlynské nivy - Košická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y="3529575" x="4892025"/>
            <a:ext cy="457200" cx="420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3000" lang="en"/>
              <a:t>1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y="3986775" x="3713975"/>
            <a:ext cy="457200" cx="420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/>
              <a:t>2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y="3200400" x="6376400"/>
            <a:ext cy="457200" cx="420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/>
              <a:t>3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y="2176275" x="6035025"/>
            <a:ext cy="457200" cx="420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/>
              <a:t>5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y="2808725" x="5158725"/>
            <a:ext cy="457200" cx="420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/>
              <a:t>4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y="3072375" x="2279875"/>
            <a:ext cy="457200" cx="420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/>
              <a:t>7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y="1577325" x="3790175"/>
            <a:ext cy="457200" cx="420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/>
              <a:t>6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Riešenia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Pripomienkovanie všetkých dopravných projektov 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Úradník venujúci sa nemotorovej doprave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Manuál s typizovanými riešeniami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/>
        </p:nvSpPr>
        <p:spPr>
          <a:xfrm>
            <a:off y="1400175" x="952500"/>
            <a:ext cy="4057650" cx="7239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Cyklokomisia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b="1" lang="en"/>
              <a:t>Cyklokomisia</a:t>
            </a:r>
            <a:r>
              <a:rPr lang="en"/>
              <a:t> pripravuje nové cyklotrasy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b="1" lang="en"/>
              <a:t>Úradníci</a:t>
            </a:r>
            <a:r>
              <a:rPr lang="en"/>
              <a:t> stále navrhujú dopravné stavby s ignorovaním cyklistov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i="1"/>
              <a:t>Výsledok: jeden krok dopredu a dva dozadu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Dôsledky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Drahé proautomobilové prestavby ulíc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Chodníky len ako priestor na rozširovanie vozoviek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Nevhodné riešenia pre chodcov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Žiadne riešenia pre cyklistov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Dodatočná dostavba cyklotrasy je veľmi drahá a niekedy až nemožná, keďže dobré riešenie by si žiadalo opätovnú kompletnú prestavbu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/>
        </p:nvSpPr>
        <p:spPr>
          <a:xfrm>
            <a:off y="539114" x="315538"/>
            <a:ext cy="5779771" cx="851292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2" name="Shape 42"/>
          <p:cNvSpPr txBox="1"/>
          <p:nvPr/>
        </p:nvSpPr>
        <p:spPr>
          <a:xfrm>
            <a:off y="5696725" x="489200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3000" lang="en">
                <a:solidFill>
                  <a:srgbClr val="FFFFFF"/>
                </a:solidFill>
              </a:rPr>
              <a:t>Dostojevského rad</a:t>
            </a:r>
          </a:p>
        </p:txBody>
      </p:sp>
      <p:sp>
        <p:nvSpPr>
          <p:cNvPr id="43" name="Shape 43"/>
          <p:cNvSpPr txBox="1"/>
          <p:nvPr/>
        </p:nvSpPr>
        <p:spPr>
          <a:xfrm>
            <a:off y="5847600" x="-4575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/>
        </p:nvSpPr>
        <p:spPr>
          <a:xfrm>
            <a:off y="1170045" x="300286"/>
            <a:ext cy="4517909" cx="854342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9" name="Shape 49"/>
          <p:cNvSpPr txBox="1"/>
          <p:nvPr/>
        </p:nvSpPr>
        <p:spPr>
          <a:xfrm>
            <a:off y="5052075" x="489200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>
                <a:solidFill>
                  <a:srgbClr val="FFFFFF"/>
                </a:solidFill>
              </a:rPr>
              <a:t>Košická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Ďalšie nevhodné realizácie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Záhradnícka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Tomášikova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Most Apollo (napojenie na Petržalku/Ružinov)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Zimný štadión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Tesco Dúbravka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Centrál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Kde stavať cyklotrasy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Delenie na hlavné a vedľajšie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Hlavné zakreslené v územnom pláne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Doterajšia prax: trasy sa stavali tam, kde boli zakreslené, veľakrát ani tam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Naopak: hlavné trasy musia byť minimum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Štandard budovať samostatné trasy ak Vmax &gt; 30 km/h, teda pri všetkých hlavných cestách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i="1">
                <a:solidFill>
                  <a:srgbClr val="000000"/>
                </a:solidFill>
              </a:rPr>
              <a:t>Ak má mestská správa päťdesiat ľudí, ktorí sa venujú kvalite automobilovej dopravy, potrebuje tiež päťdesiat ľudí na to, aby zlepšovali komfort peších a cyklistov. </a:t>
            </a:r>
            <a:r>
              <a:rPr u="sng" lang="en" i="1">
                <a:solidFill>
                  <a:schemeClr val="hlink"/>
                </a:solidFill>
                <a:hlinkClick r:id="rId3"/>
              </a:rPr>
              <a:t>Jan Gehl</a:t>
            </a:r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Proautomobilová orientácia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/>
        </p:nvSpPr>
        <p:spPr>
          <a:xfrm>
            <a:off y="57150" x="76200"/>
            <a:ext cy="6743700" cx="89916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3" name="Shape 73"/>
          <p:cNvSpPr txBox="1"/>
          <p:nvPr/>
        </p:nvSpPr>
        <p:spPr>
          <a:xfrm>
            <a:off y="1719050" x="1229875"/>
            <a:ext cy="457200" cx="393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3000" lang="en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y="2269225" x="891450"/>
            <a:ext cy="457200" cx="393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y="4328150" x="684300"/>
            <a:ext cy="457200" cx="393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y="2644125" x="4130050"/>
            <a:ext cy="457200" cx="393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y="4154400" x="7574275"/>
            <a:ext cy="457200" cx="393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y="248400" x="2694450"/>
            <a:ext cy="457200" cx="393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000" lang="en">
                <a:solidFill>
                  <a:srgbClr val="FF0000"/>
                </a:solidFill>
              </a:rPr>
              <a:t>6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