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jozo.schwarz" lastIdx="3" clrIdx="0"/>
  <p:cmAuthor id="1" initials="" name="Peter Netri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presProps.xml" Type="http://schemas.openxmlformats.org/officeDocument/2006/relationships/presProps" Id="rId2"/><Relationship Target="slides/slide6.xml" Type="http://schemas.openxmlformats.org/officeDocument/2006/relationships/slide" Id="rId12"/><Relationship Target="theme/theme1.xml" Type="http://schemas.openxmlformats.org/officeDocument/2006/relationships/theme" Id="rId1"/><Relationship Target="slides/slide7.xml" Type="http://schemas.openxmlformats.org/officeDocument/2006/relationships/slide" Id="rId13"/><Relationship Target="commentAuthors.xml" Type="http://schemas.openxmlformats.org/officeDocument/2006/relationships/commentAuthors" Id="rId4"/><Relationship Target="slides/slide4.xml" Type="http://schemas.openxmlformats.org/officeDocument/2006/relationships/slide" Id="rId10"/><Relationship Target="tableStyles.xml" Type="http://schemas.openxmlformats.org/officeDocument/2006/relationships/tableStyles" Id="rId3"/><Relationship Target="slides/slide5.xml" Type="http://schemas.openxmlformats.org/officeDocument/2006/relationships/slide" Id="rId11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3" authorId="0">
    <p:pos y="0" x="6000"/>
    <p:text>Tu by asi mal byť odbočovací pruh vpravo na Kraskovu - spoločný s cyklistami priamo - aspoň krátky.</p:text>
  </p:cm>
  <p:cm idx="3" authorId="1">
    <p:pos y="100" x="6000"/>
    <p:text>spolocny by som nedaval, je tam 7 m sirka asfaltu + 40-50 cm krajnica z dlazobnych kociek, cize by som siel do 2,90 m (priamy) + 2,60 m (pravy) + 1,5 m (cyklo) + krajnica. Taketo rozlozenie 2,9 (priamy) + 2,6 (lavy) je aj na Mytnej v krizovatke s Imrichom Karvasom a tiez tam jazdi MHD (v ovela hojnejsom pocte ako na Racianskej) navyse bez krajnice. Alternativne doasfaltovat krajnicu v dlzke odbocovacieho prihu a mame dalsich 40-50 cm :)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dobrý argument so zvýšením kapacity :)</p:text>
  </p:cm>
  <p:cm idx="1" authorId="1">
    <p:pos y="100" x="6000"/>
    <p:text>jj, musime davat vsade taketo!</p:text>
  </p:cm>
  <p:cm idx="2" authorId="0">
    <p:pos y="200" x="6000"/>
    <p:text>podľa mňa značenie vyjde o niečo drahšie ako 1000 eur, nie? Toto by bolo dobré mať aj nezávislý odhad</p:text>
  </p:cm>
  <p:cm idx="2" authorId="1">
    <p:pos y="300" x="6000"/>
    <p:text>tiez si myslim, ze tak nejak, kto by to vedel nacenit?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3048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19050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 indent="-285750" marL="742950">
              <a:defRPr/>
            </a:lvl2pPr>
            <a:lvl3pPr rtl="0" indent="-228600" marL="1143000">
              <a:defRPr/>
            </a:lvl3pPr>
            <a:lvl4pPr rtl="0" indent="-228600" marL="160020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Relationship Target="../media/image12.png" Type="http://schemas.openxmlformats.org/officeDocument/2006/relationships/image" Id="rId6"/><Relationship Target="../media/image11.png" Type="http://schemas.openxmlformats.org/officeDocument/2006/relationships/image" Id="rId5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comments/comment2.xml" Type="http://schemas.openxmlformats.org/officeDocument/2006/relationships/comments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jp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400" lang="en"/>
              <a:t>Nízkonákladový návrh cyklopruhov na Račianskej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medzi Ursínyho a Ovručskou ul.</a:t>
            </a:r>
          </a:p>
        </p:txBody>
      </p:sp>
      <p:sp>
        <p:nvSpPr>
          <p:cNvPr id="25" name="Shape 25"/>
          <p:cNvSpPr/>
          <p:nvPr/>
        </p:nvSpPr>
        <p:spPr>
          <a:xfrm>
            <a:off y="1102700" x="3200400"/>
            <a:ext cy="609599" cx="2743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" name="Shape 26"/>
          <p:cNvSpPr txBox="1"/>
          <p:nvPr/>
        </p:nvSpPr>
        <p:spPr>
          <a:xfrm>
            <a:off y="5527575" x="5194975"/>
            <a:ext cy="847499" cx="31359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buNone/>
            </a:pPr>
            <a:r>
              <a:rPr lang="en"/>
              <a:t>19.8.2013</a:t>
            </a:r>
            <a:br>
              <a:rPr lang="en"/>
            </a:br>
            <a:r>
              <a:rPr lang="en"/>
              <a:t>Cyklokoalícia</a:t>
            </a:r>
          </a:p>
          <a:p>
            <a:pPr algn="r">
              <a:buNone/>
            </a:pPr>
            <a:r>
              <a:rPr lang="en"/>
              <a:t>info@cyklokoalicia.sk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pred políciou - súčasný stav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96" name="Shape 96"/>
          <p:cNvSpPr/>
          <p:nvPr/>
        </p:nvSpPr>
        <p:spPr>
          <a:xfrm>
            <a:off y="1808049" x="-1779450"/>
            <a:ext cy="4597675" cx="127448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7" name="Shape 97"/>
          <p:cNvSpPr/>
          <p:nvPr/>
        </p:nvSpPr>
        <p:spPr>
          <a:xfrm>
            <a:off y="1808234" x="-1779450"/>
            <a:ext cy="4597675" cx="127440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y="1826559" x="-1779450"/>
            <a:ext cy="4529324" cx="127440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/>
          <p:nvPr/>
        </p:nvSpPr>
        <p:spPr>
          <a:xfrm>
            <a:off y="1826559" x="-1779450"/>
            <a:ext cy="4529324" cx="1274400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pred políciou - návrh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06" name="Shape 106"/>
          <p:cNvSpPr/>
          <p:nvPr/>
        </p:nvSpPr>
        <p:spPr>
          <a:xfrm>
            <a:off y="1808049" x="-1779450"/>
            <a:ext cy="4597675" cx="127448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/>
          <p:nvPr/>
        </p:nvSpPr>
        <p:spPr>
          <a:xfrm>
            <a:off y="1808234" x="-1779450"/>
            <a:ext cy="4597675" cx="127440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y="1826559" x="-1779450"/>
            <a:ext cy="4529324" cx="1274400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15" name="Shape 115"/>
          <p:cNvSpPr/>
          <p:nvPr/>
        </p:nvSpPr>
        <p:spPr>
          <a:xfrm>
            <a:off y="323850" x="647700"/>
            <a:ext cy="6210300" cx="7848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6" name="Shape 116"/>
          <p:cNvSpPr/>
          <p:nvPr/>
        </p:nvSpPr>
        <p:spPr>
          <a:xfrm>
            <a:off y="5939375" x="4957400"/>
            <a:ext cy="628499" cx="36105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400" lang="en"/>
              <a:t>Račianska - Legerského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123" name="Shape 123"/>
          <p:cNvSpPr/>
          <p:nvPr/>
        </p:nvSpPr>
        <p:spPr>
          <a:xfrm>
            <a:off y="409575" x="1281112"/>
            <a:ext cy="6038850" cx="65817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y="5939375" x="5353350"/>
            <a:ext cy="628499" cx="32144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400" lang="en"/>
              <a:t>Račianska - Ovručská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Záver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nízkonákladové (realizácia rádovo v stovkách eur)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zvýšenie bezpečnosti všetkých účastníkov cestnej premávky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neprimerane široká vozovka (5 m) zvádza k neprimerane rýchlej jazde, ktorá je hlavnou príčinou smrti na cestách na Slovensku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zvýšenie kapacity cesty v smere do Rače</a:t>
            </a:r>
          </a:p>
          <a:p>
            <a:pPr rtl="0" lvl="1" indent="-381000" marL="914400"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z jedného zdieľaného na 2 jazdné pruhy (1+1 cyklo)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600-650 metrov nových cyklopruhov</a:t>
            </a:r>
          </a:p>
          <a:p>
            <a:pPr rtl="0" lvl="0" indent="-419100" marL="4572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vysmiati cyklisti :)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33" name="Shape 33"/>
          <p:cNvSpPr/>
          <p:nvPr/>
        </p:nvSpPr>
        <p:spPr>
          <a:xfrm>
            <a:off y="271462" x="576262"/>
            <a:ext cy="6315075" cx="79914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y="5939375" x="5361300"/>
            <a:ext cy="628499" cx="3206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>
              <a:buNone/>
            </a:pPr>
            <a:r>
              <a:rPr sz="2400" lang="en"/>
              <a:t>Račianska - Kraskova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1" name="Shape 41"/>
          <p:cNvSpPr/>
          <p:nvPr/>
        </p:nvSpPr>
        <p:spPr>
          <a:xfrm>
            <a:off y="285750" x="233362"/>
            <a:ext cy="6286500" cx="8677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y="5939375" x="5361300"/>
            <a:ext cy="628499" cx="3206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400" lang="en"/>
              <a:t>Račianska - Kraskova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9" name="Shape 49"/>
          <p:cNvSpPr/>
          <p:nvPr/>
        </p:nvSpPr>
        <p:spPr>
          <a:xfrm>
            <a:off y="314325" x="771525"/>
            <a:ext cy="6229350" cx="7600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/>
          <p:nvPr/>
        </p:nvSpPr>
        <p:spPr>
          <a:xfrm>
            <a:off y="5939375" x="4458500"/>
            <a:ext cy="628499" cx="41090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000" lang="en"/>
              <a:t>Račianska - Ursínyho+Škultétyho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MHD Ursínyho - oficiálny stav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7" name="Shape 57"/>
          <p:cNvSpPr/>
          <p:nvPr/>
        </p:nvSpPr>
        <p:spPr>
          <a:xfrm>
            <a:off y="1808049" x="-1779450"/>
            <a:ext cy="4597675" cx="127448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y="1808234" x="-1779450"/>
            <a:ext cy="4597675" cx="127439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MHD Ursínyho - reálny stav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5" name="Shape 65"/>
          <p:cNvSpPr/>
          <p:nvPr/>
        </p:nvSpPr>
        <p:spPr>
          <a:xfrm>
            <a:off y="1808049" x="-1779450"/>
            <a:ext cy="4597675" cx="127448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lang="en"/>
              <a:t>MHD Ursínyho - návrh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72" name="Shape 72"/>
          <p:cNvSpPr/>
          <p:nvPr/>
        </p:nvSpPr>
        <p:spPr>
          <a:xfrm>
            <a:off y="1808049" x="-1779450"/>
            <a:ext cy="4597675" cx="127448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3" name="Shape 73"/>
          <p:cNvSpPr/>
          <p:nvPr/>
        </p:nvSpPr>
        <p:spPr>
          <a:xfrm>
            <a:off y="1808234" x="-1779450"/>
            <a:ext cy="4597675" cx="127440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0" name="Shape 80"/>
          <p:cNvSpPr/>
          <p:nvPr/>
        </p:nvSpPr>
        <p:spPr>
          <a:xfrm>
            <a:off y="323850" x="785812"/>
            <a:ext cy="6210300" cx="75723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y="5939375" x="5092025"/>
            <a:ext cy="628499" cx="34757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400" lang="en"/>
              <a:t>Račianska - Šuňavcova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88" name="Shape 88"/>
          <p:cNvSpPr/>
          <p:nvPr/>
        </p:nvSpPr>
        <p:spPr>
          <a:xfrm>
            <a:off y="276225" x="442912"/>
            <a:ext cy="6305550" cx="82581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9" name="Shape 89"/>
          <p:cNvSpPr/>
          <p:nvPr/>
        </p:nvSpPr>
        <p:spPr>
          <a:xfrm>
            <a:off y="5939375" x="4846525"/>
            <a:ext cy="628499" cx="37211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algn="r" rtl="0" lvl="0">
              <a:buNone/>
            </a:pPr>
            <a:r>
              <a:rPr sz="2400" lang="en"/>
              <a:t>Račianska (pred políciou)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